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73" r:id="rId3"/>
    <p:sldId id="270" r:id="rId4"/>
    <p:sldId id="271" r:id="rId5"/>
    <p:sldId id="258" r:id="rId6"/>
    <p:sldId id="274" r:id="rId7"/>
    <p:sldId id="275" r:id="rId8"/>
    <p:sldId id="276" r:id="rId9"/>
    <p:sldId id="278" r:id="rId10"/>
    <p:sldId id="277" r:id="rId11"/>
    <p:sldId id="279" r:id="rId12"/>
    <p:sldId id="27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 cap="none" baseline="0">
                <a:effectLst/>
                <a:latin typeface="Garamond" panose="02020404030301010803" pitchFamily="18" charset="0"/>
              </a:defRPr>
            </a:lvl1pPr>
          </a:lstStyle>
          <a:p>
            <a:r>
              <a:rPr lang="en-US" dirty="0" err="1"/>
              <a:t>Studlees</a:t>
            </a:r>
            <a:r>
              <a:rPr lang="en-US" dirty="0"/>
              <a:t> Charm Lockers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none" baseline="0">
                <a:solidFill>
                  <a:schemeClr val="tx1"/>
                </a:solidFill>
                <a:latin typeface="Monotype Corsiva" panose="03010101010201010101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Lock it to Rock it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603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defRPr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  <p:sldLayoutId id="214748366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Services@studlees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25AA3AEB-8260-469C-BA92-C767DFA484BF}"/>
              </a:ext>
            </a:extLst>
          </p:cNvPr>
          <p:cNvSpPr txBox="1">
            <a:spLocks/>
          </p:cNvSpPr>
          <p:nvPr/>
        </p:nvSpPr>
        <p:spPr>
          <a:xfrm>
            <a:off x="781341" y="2629043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none" baseline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dirty="0"/>
          </a:p>
          <a:p>
            <a:pPr algn="ctr"/>
            <a:r>
              <a:rPr lang="en-US" sz="3200" dirty="0">
                <a:latin typeface="Garamond" panose="02020404030301010803" pitchFamily="18" charset="0"/>
              </a:rPr>
              <a:t>A fusion of jewelry and hair accessories, </a:t>
            </a:r>
          </a:p>
          <a:p>
            <a:pPr algn="ctr"/>
            <a:r>
              <a:rPr lang="en-US" sz="3200" dirty="0" err="1">
                <a:latin typeface="Garamond" panose="02020404030301010803" pitchFamily="18" charset="0"/>
              </a:rPr>
              <a:t>Studlees</a:t>
            </a:r>
            <a:r>
              <a:rPr lang="en-US" sz="3200" dirty="0">
                <a:latin typeface="Garamond" panose="02020404030301010803" pitchFamily="18" charset="0"/>
              </a:rPr>
              <a:t> Charm Lockers are </a:t>
            </a:r>
          </a:p>
          <a:p>
            <a:pPr algn="ctr"/>
            <a:r>
              <a:rPr lang="en-US" sz="4400" b="1" dirty="0">
                <a:solidFill>
                  <a:srgbClr val="E6C936"/>
                </a:solidFill>
                <a:latin typeface="Garamond" panose="02020404030301010803" pitchFamily="18" charset="0"/>
              </a:rPr>
              <a:t>poised to disrupt the fashion industry.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A6CF39-CB36-4B79-9F83-7CEC97AD9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863" y="1315321"/>
            <a:ext cx="4224435" cy="117940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4E39CF0-2ABE-4432-8EBC-9FF37A2F5E17}"/>
              </a:ext>
            </a:extLst>
          </p:cNvPr>
          <p:cNvSpPr txBox="1"/>
          <p:nvPr/>
        </p:nvSpPr>
        <p:spPr>
          <a:xfrm>
            <a:off x="-875733" y="6464717"/>
            <a:ext cx="6719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© 2022 </a:t>
            </a:r>
            <a:r>
              <a:rPr lang="en-US" sz="1600" b="1" dirty="0" err="1">
                <a:solidFill>
                  <a:srgbClr val="ABABE3"/>
                </a:solidFill>
                <a:latin typeface="Garamond" panose="02020404030301010803" pitchFamily="18" charset="0"/>
              </a:rPr>
              <a:t>Studlees</a:t>
            </a:r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  – All Rights Reserved. Patent Pending</a:t>
            </a:r>
          </a:p>
        </p:txBody>
      </p:sp>
    </p:spTree>
    <p:extLst>
      <p:ext uri="{BB962C8B-B14F-4D97-AF65-F5344CB8AC3E}">
        <p14:creationId xmlns:p14="http://schemas.microsoft.com/office/powerpoint/2010/main" val="3984923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4954731-8A70-4E7B-ACD4-70F39231A189}"/>
              </a:ext>
            </a:extLst>
          </p:cNvPr>
          <p:cNvSpPr txBox="1"/>
          <p:nvPr/>
        </p:nvSpPr>
        <p:spPr>
          <a:xfrm>
            <a:off x="5145300" y="330197"/>
            <a:ext cx="101760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Monotype Corsiva" panose="03010101010201010101" pitchFamily="66" charset="0"/>
              </a:rPr>
              <a:t>What’s Next - Funding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D39BA2-8A00-4865-95D2-F9EE8B712176}"/>
              </a:ext>
            </a:extLst>
          </p:cNvPr>
          <p:cNvSpPr txBox="1"/>
          <p:nvPr/>
        </p:nvSpPr>
        <p:spPr>
          <a:xfrm>
            <a:off x="677045" y="1160106"/>
            <a:ext cx="59667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aramond" panose="02020404030301010803" pitchFamily="18" charset="0"/>
              </a:rPr>
              <a:t>Marketing and PR Campaign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aramond" panose="02020404030301010803" pitchFamily="18" charset="0"/>
              </a:rPr>
              <a:t>Licensing Offers and Agreements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aramond" panose="02020404030301010803" pitchFamily="18" charset="0"/>
              </a:rPr>
              <a:t>Manufacturing Optimization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aramond" panose="02020404030301010803" pitchFamily="18" charset="0"/>
              </a:rPr>
              <a:t>Sponsorships and Partnerships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976E5E-5BDE-47A0-B208-8ABD7CB39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734" y="6311718"/>
            <a:ext cx="1256223" cy="3507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43E64-82DB-47A0-B9E6-039BA443588E}"/>
              </a:ext>
            </a:extLst>
          </p:cNvPr>
          <p:cNvSpPr txBox="1"/>
          <p:nvPr/>
        </p:nvSpPr>
        <p:spPr>
          <a:xfrm>
            <a:off x="-875733" y="6464717"/>
            <a:ext cx="6719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© 2022 </a:t>
            </a:r>
            <a:r>
              <a:rPr lang="en-US" sz="1600" b="1" dirty="0" err="1">
                <a:solidFill>
                  <a:srgbClr val="ABABE3"/>
                </a:solidFill>
                <a:latin typeface="Garamond" panose="02020404030301010803" pitchFamily="18" charset="0"/>
              </a:rPr>
              <a:t>Studlees</a:t>
            </a:r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  – All Rights Reserved. Patent Pending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EE8DE7-E915-4C00-93BC-CB405C203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591" y="1831413"/>
            <a:ext cx="2813355" cy="2813355"/>
          </a:xfrm>
          <a:prstGeom prst="roundRect">
            <a:avLst/>
          </a:prstGeom>
          <a:ln w="38100">
            <a:solidFill>
              <a:srgbClr val="E6C936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49F77F-57DF-4A01-85B2-4CA6C3851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7564" y="3474351"/>
            <a:ext cx="2722652" cy="2722652"/>
          </a:xfrm>
          <a:prstGeom prst="roundRect">
            <a:avLst/>
          </a:prstGeom>
          <a:ln w="38100">
            <a:solidFill>
              <a:srgbClr val="E6C936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5AACC9-D819-4955-B717-6D4FA2632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725" y="3587446"/>
            <a:ext cx="1507935" cy="14564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6448B5-FEBB-4F6F-A027-E7846036B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683" y="4070258"/>
            <a:ext cx="2355921" cy="1815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0DD848-63A4-4833-9786-EBA7E23D68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725" y="5121255"/>
            <a:ext cx="2371725" cy="895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9848AE-3C52-4744-ACEA-B64528199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6076" y="3500192"/>
            <a:ext cx="3284910" cy="69202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060290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4954731-8A70-4E7B-ACD4-70F39231A189}"/>
              </a:ext>
            </a:extLst>
          </p:cNvPr>
          <p:cNvSpPr txBox="1"/>
          <p:nvPr/>
        </p:nvSpPr>
        <p:spPr>
          <a:xfrm>
            <a:off x="3587034" y="-47821"/>
            <a:ext cx="101760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Monotype Corsiva" panose="03010101010201010101" pitchFamily="66" charset="0"/>
              </a:rPr>
              <a:t>Hair Jewelry Media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D39BA2-8A00-4865-95D2-F9EE8B712176}"/>
              </a:ext>
            </a:extLst>
          </p:cNvPr>
          <p:cNvSpPr txBox="1"/>
          <p:nvPr/>
        </p:nvSpPr>
        <p:spPr>
          <a:xfrm>
            <a:off x="3717086" y="1437766"/>
            <a:ext cx="1949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New York Times “Gems Aren’t Just for Your Fingers” – 1/24/22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976E5E-5BDE-47A0-B208-8ABD7CB39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734" y="6311718"/>
            <a:ext cx="1256223" cy="3507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43E64-82DB-47A0-B9E6-039BA443588E}"/>
              </a:ext>
            </a:extLst>
          </p:cNvPr>
          <p:cNvSpPr txBox="1"/>
          <p:nvPr/>
        </p:nvSpPr>
        <p:spPr>
          <a:xfrm>
            <a:off x="-875733" y="6464717"/>
            <a:ext cx="6719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© 2022 </a:t>
            </a:r>
            <a:r>
              <a:rPr lang="en-US" sz="1600" b="1" dirty="0" err="1">
                <a:solidFill>
                  <a:srgbClr val="ABABE3"/>
                </a:solidFill>
                <a:latin typeface="Garamond" panose="02020404030301010803" pitchFamily="18" charset="0"/>
              </a:rPr>
              <a:t>Studlees</a:t>
            </a:r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  – All Rights Reserved. Patent Pending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39271-66E8-4E53-A4BF-98BBB53E7E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7" t="3472" r="-1" b="28389"/>
          <a:stretch/>
        </p:blipFill>
        <p:spPr>
          <a:xfrm>
            <a:off x="1158713" y="227581"/>
            <a:ext cx="2285233" cy="3284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C860D9-3598-4843-B3BF-5F33785968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93" t="4815" b="19551"/>
          <a:stretch/>
        </p:blipFill>
        <p:spPr>
          <a:xfrm>
            <a:off x="102044" y="2830081"/>
            <a:ext cx="1947898" cy="3098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1E2501-DC64-4F00-8F9B-DE43F7EA4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5826" y="0"/>
            <a:ext cx="1771526" cy="37398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69428E-B7DB-4D6E-9E53-711F62071949}"/>
              </a:ext>
            </a:extLst>
          </p:cNvPr>
          <p:cNvSpPr txBox="1"/>
          <p:nvPr/>
        </p:nvSpPr>
        <p:spPr>
          <a:xfrm>
            <a:off x="8167788" y="702856"/>
            <a:ext cx="1882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“…a tennis necklace as hair ornament…”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40F485-C72E-42F2-A7E1-25B00DEDC4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289" t="3146" r="-815" b="13558"/>
          <a:stretch/>
        </p:blipFill>
        <p:spPr>
          <a:xfrm>
            <a:off x="3795690" y="2271934"/>
            <a:ext cx="1771526" cy="30213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CADC1B-1F21-4E22-B823-FB6D9BCF32CC}"/>
              </a:ext>
            </a:extLst>
          </p:cNvPr>
          <p:cNvSpPr txBox="1"/>
          <p:nvPr/>
        </p:nvSpPr>
        <p:spPr>
          <a:xfrm>
            <a:off x="4811099" y="5310555"/>
            <a:ext cx="23062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The celebrity stylist Elizabeth Saltzman, said jewelry in your hair is like “the cherry on top…It’s makeup for the hair.”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BA7827B-FC55-480C-978A-282A7B8769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58" t="3596" r="1999" b="13558"/>
          <a:stretch/>
        </p:blipFill>
        <p:spPr>
          <a:xfrm>
            <a:off x="5688703" y="1039534"/>
            <a:ext cx="1811117" cy="3281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0E3E70-DB25-4A06-9C74-9D84155EDC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6" t="3731" r="1253" b="13055"/>
          <a:stretch/>
        </p:blipFill>
        <p:spPr>
          <a:xfrm>
            <a:off x="2405686" y="3655818"/>
            <a:ext cx="1329284" cy="238918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47AF795-DE82-4DB4-877F-85AC0C8EA6FE}"/>
              </a:ext>
            </a:extLst>
          </p:cNvPr>
          <p:cNvSpPr txBox="1"/>
          <p:nvPr/>
        </p:nvSpPr>
        <p:spPr>
          <a:xfrm>
            <a:off x="9663982" y="4128363"/>
            <a:ext cx="2429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</a:rPr>
              <a:t>“As a client, I would prefer to have pieces that can be worn three different ways, not only one.” Hélène </a:t>
            </a:r>
            <a:r>
              <a:rPr lang="en-US" sz="1600" dirty="0" err="1">
                <a:latin typeface="Garamond" panose="02020404030301010803" pitchFamily="18" charset="0"/>
              </a:rPr>
              <a:t>Poulit</a:t>
            </a:r>
            <a:r>
              <a:rPr lang="en-US" sz="1600" dirty="0">
                <a:latin typeface="Garamond" panose="02020404030301010803" pitchFamily="18" charset="0"/>
              </a:rPr>
              <a:t>-Duquesne, </a:t>
            </a:r>
            <a:r>
              <a:rPr lang="en-US" sz="1600" dirty="0" err="1">
                <a:latin typeface="Garamond" panose="02020404030301010803" pitchFamily="18" charset="0"/>
              </a:rPr>
              <a:t>Boucheron’s</a:t>
            </a:r>
            <a:r>
              <a:rPr lang="en-US" sz="1600" dirty="0">
                <a:latin typeface="Garamond" panose="02020404030301010803" pitchFamily="18" charset="0"/>
              </a:rPr>
              <a:t> chief executive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CDDAB6-6107-40B1-BCBE-BD60E11E1CA5}"/>
              </a:ext>
            </a:extLst>
          </p:cNvPr>
          <p:cNvSpPr txBox="1"/>
          <p:nvPr/>
        </p:nvSpPr>
        <p:spPr>
          <a:xfrm>
            <a:off x="26862" y="414199"/>
            <a:ext cx="98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6C936"/>
                </a:solidFill>
              </a:rPr>
              <a:t>Social Media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93E0A0-03A0-41B7-B6E5-740AEDA18995}"/>
              </a:ext>
            </a:extLst>
          </p:cNvPr>
          <p:cNvSpPr txBox="1"/>
          <p:nvPr/>
        </p:nvSpPr>
        <p:spPr>
          <a:xfrm>
            <a:off x="8716901" y="252722"/>
            <a:ext cx="1882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6C936"/>
                </a:solidFill>
              </a:rPr>
              <a:t>Television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D11DA9-F4AA-41E3-9220-6927858B70DA}"/>
              </a:ext>
            </a:extLst>
          </p:cNvPr>
          <p:cNvSpPr txBox="1"/>
          <p:nvPr/>
        </p:nvSpPr>
        <p:spPr>
          <a:xfrm>
            <a:off x="3717086" y="1027539"/>
            <a:ext cx="2205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6C936"/>
                </a:solidFill>
              </a:rPr>
              <a:t>Mainstream Media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315C8B-740C-426C-9FF1-579E03C644E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937" b="26449"/>
          <a:stretch/>
        </p:blipFill>
        <p:spPr>
          <a:xfrm>
            <a:off x="6993661" y="4186949"/>
            <a:ext cx="1624263" cy="23527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884770B-1D59-49D3-A7F8-B6289A46E2F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7" t="12866" r="2528" b="30066"/>
          <a:stretch/>
        </p:blipFill>
        <p:spPr>
          <a:xfrm>
            <a:off x="7639503" y="1918252"/>
            <a:ext cx="2105073" cy="261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00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D82065-7B7C-43A9-B280-F809830E92D9}"/>
              </a:ext>
            </a:extLst>
          </p:cNvPr>
          <p:cNvSpPr txBox="1"/>
          <p:nvPr/>
        </p:nvSpPr>
        <p:spPr>
          <a:xfrm>
            <a:off x="1540444" y="1567922"/>
            <a:ext cx="673209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Thank you for your consideration.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FDBF9-F893-4403-9302-0C79E3136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36282" y="1806348"/>
            <a:ext cx="6858000" cy="3245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DCC494-4B06-4AAC-9E6B-7D103C6AC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322" y="2528517"/>
            <a:ext cx="6341425" cy="17704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BA3A0B-73EA-4491-A15A-706A2F4A711F}"/>
              </a:ext>
            </a:extLst>
          </p:cNvPr>
          <p:cNvSpPr txBox="1"/>
          <p:nvPr/>
        </p:nvSpPr>
        <p:spPr>
          <a:xfrm>
            <a:off x="1863022" y="4692930"/>
            <a:ext cx="6058725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Garamond" panose="02020404030301010803" pitchFamily="18" charset="0"/>
              </a:rPr>
              <a:t>Studlees.com</a:t>
            </a:r>
          </a:p>
          <a:p>
            <a:pPr algn="r"/>
            <a:r>
              <a:rPr lang="en-US" sz="2800" dirty="0">
                <a:latin typeface="Garamond" panose="02020404030301010803" pitchFamily="18" charset="0"/>
                <a:hlinkClick r:id="rId4"/>
              </a:rPr>
              <a:t>Services@studlees.com</a:t>
            </a:r>
            <a:endParaRPr lang="en-US" sz="2800" dirty="0">
              <a:latin typeface="Garamond" panose="02020404030301010803" pitchFamily="18" charset="0"/>
            </a:endParaRPr>
          </a:p>
          <a:p>
            <a:pPr algn="r"/>
            <a:r>
              <a:rPr lang="en-US" sz="2800" dirty="0">
                <a:latin typeface="Garamond" panose="02020404030301010803" pitchFamily="18" charset="0"/>
              </a:rPr>
              <a:t>(510) 378-9543</a:t>
            </a:r>
          </a:p>
        </p:txBody>
      </p:sp>
    </p:spTree>
    <p:extLst>
      <p:ext uri="{BB962C8B-B14F-4D97-AF65-F5344CB8AC3E}">
        <p14:creationId xmlns:p14="http://schemas.microsoft.com/office/powerpoint/2010/main" val="3529765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1D2190A-2CD1-4AE0-B386-38467308D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67" y="460628"/>
            <a:ext cx="1862219" cy="1858331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C40B538-B16C-400D-8A29-5193D0CD464F}"/>
              </a:ext>
            </a:extLst>
          </p:cNvPr>
          <p:cNvSpPr txBox="1"/>
          <p:nvPr/>
        </p:nvSpPr>
        <p:spPr>
          <a:xfrm>
            <a:off x="-875733" y="6464717"/>
            <a:ext cx="6719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© 2022 </a:t>
            </a:r>
            <a:r>
              <a:rPr lang="en-US" sz="1600" b="1" dirty="0" err="1">
                <a:solidFill>
                  <a:srgbClr val="ABABE3"/>
                </a:solidFill>
                <a:latin typeface="Garamond" panose="02020404030301010803" pitchFamily="18" charset="0"/>
              </a:rPr>
              <a:t>Studlees</a:t>
            </a:r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  – All Rights Reserved. Patent Pending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B3BD89-55F1-4ED3-BB6B-16A330215841}"/>
              </a:ext>
            </a:extLst>
          </p:cNvPr>
          <p:cNvGrpSpPr/>
          <p:nvPr/>
        </p:nvGrpSpPr>
        <p:grpSpPr>
          <a:xfrm>
            <a:off x="10909491" y="5304659"/>
            <a:ext cx="886781" cy="1157917"/>
            <a:chOff x="1066136" y="3168112"/>
            <a:chExt cx="2189467" cy="285890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B16DF5D-2F82-42E0-A2DC-038971BD8787}"/>
                </a:ext>
              </a:extLst>
            </p:cNvPr>
            <p:cNvSpPr/>
            <p:nvPr/>
          </p:nvSpPr>
          <p:spPr>
            <a:xfrm>
              <a:off x="1220771" y="3224506"/>
              <a:ext cx="1830183" cy="1852644"/>
            </a:xfrm>
            <a:prstGeom prst="roundRect">
              <a:avLst/>
            </a:prstGeom>
            <a:solidFill>
              <a:srgbClr val="D6D6F2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0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120364-AC2C-492D-8768-B0A865ED8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33339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t="51497" r="70222" b="2126"/>
            <a:stretch/>
          </p:blipFill>
          <p:spPr>
            <a:xfrm rot="2122786">
              <a:off x="1741808" y="3168112"/>
              <a:ext cx="696053" cy="204345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128ECD-2A6D-4753-8C6C-62AFF29AE4B4}"/>
                </a:ext>
              </a:extLst>
            </p:cNvPr>
            <p:cNvSpPr txBox="1"/>
            <p:nvPr/>
          </p:nvSpPr>
          <p:spPr>
            <a:xfrm>
              <a:off x="1066136" y="5267113"/>
              <a:ext cx="2189467" cy="759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5"/>
                  </a:solidFill>
                  <a:latin typeface="Monotype Corsiva" panose="03010101010201010101" pitchFamily="66" charset="0"/>
                </a:rPr>
                <a:t>The Strand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B7FC73-855A-4BD0-9723-848899F9A2C3}"/>
              </a:ext>
            </a:extLst>
          </p:cNvPr>
          <p:cNvGrpSpPr/>
          <p:nvPr/>
        </p:nvGrpSpPr>
        <p:grpSpPr>
          <a:xfrm>
            <a:off x="10914607" y="255053"/>
            <a:ext cx="915635" cy="1135076"/>
            <a:chOff x="2989717" y="3224506"/>
            <a:chExt cx="2260708" cy="280250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2AB71E4-E82B-4D05-976D-97F770E9306A}"/>
                </a:ext>
              </a:extLst>
            </p:cNvPr>
            <p:cNvSpPr/>
            <p:nvPr/>
          </p:nvSpPr>
          <p:spPr>
            <a:xfrm>
              <a:off x="3177778" y="3224506"/>
              <a:ext cx="1830183" cy="1852644"/>
            </a:xfrm>
            <a:prstGeom prst="roundRect">
              <a:avLst/>
            </a:prstGeom>
            <a:solidFill>
              <a:srgbClr val="D6D6F2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0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A05CA66-E691-4799-ACA6-6602AB9D1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33339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30512" t="63915" r="30148" b="15216"/>
            <a:stretch/>
          </p:blipFill>
          <p:spPr>
            <a:xfrm>
              <a:off x="3478641" y="3534586"/>
              <a:ext cx="1310509" cy="131050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230879-B471-4DD9-A018-A644971BF06A}"/>
                </a:ext>
              </a:extLst>
            </p:cNvPr>
            <p:cNvSpPr txBox="1"/>
            <p:nvPr/>
          </p:nvSpPr>
          <p:spPr>
            <a:xfrm>
              <a:off x="2989717" y="5267112"/>
              <a:ext cx="2260708" cy="759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5"/>
                  </a:solidFill>
                  <a:latin typeface="Monotype Corsiva" panose="03010101010201010101" pitchFamily="66" charset="0"/>
                </a:rPr>
                <a:t>The Anchor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08C423-4903-4D88-9812-F0ACBB325300}"/>
              </a:ext>
            </a:extLst>
          </p:cNvPr>
          <p:cNvGrpSpPr/>
          <p:nvPr/>
        </p:nvGrpSpPr>
        <p:grpSpPr>
          <a:xfrm>
            <a:off x="11013859" y="1498674"/>
            <a:ext cx="816383" cy="1128062"/>
            <a:chOff x="5134785" y="3224506"/>
            <a:chExt cx="2015654" cy="278519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AD2D787-A16B-4D42-A3F7-5CE85B065E2E}"/>
                </a:ext>
              </a:extLst>
            </p:cNvPr>
            <p:cNvSpPr/>
            <p:nvPr/>
          </p:nvSpPr>
          <p:spPr>
            <a:xfrm>
              <a:off x="5134785" y="3224506"/>
              <a:ext cx="1830183" cy="1852644"/>
            </a:xfrm>
            <a:prstGeom prst="roundRect">
              <a:avLst/>
            </a:prstGeom>
            <a:solidFill>
              <a:srgbClr val="D6D6F2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0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6D682C2-CC81-4B2F-8D50-737AC39B74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33339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t="16280" r="55464" b="57198"/>
            <a:stretch/>
          </p:blipFill>
          <p:spPr>
            <a:xfrm>
              <a:off x="5186589" y="3242101"/>
              <a:ext cx="1427984" cy="160299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FD73AD-DC22-43EF-958B-167272C33047}"/>
                </a:ext>
              </a:extLst>
            </p:cNvPr>
            <p:cNvSpPr txBox="1"/>
            <p:nvPr/>
          </p:nvSpPr>
          <p:spPr>
            <a:xfrm>
              <a:off x="5158863" y="5249794"/>
              <a:ext cx="1991576" cy="759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5"/>
                  </a:solidFill>
                  <a:latin typeface="Monotype Corsiva" panose="03010101010201010101" pitchFamily="66" charset="0"/>
                </a:rPr>
                <a:t>The Float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966B4D-05DE-42BF-9A0E-937AA80C72EF}"/>
              </a:ext>
            </a:extLst>
          </p:cNvPr>
          <p:cNvGrpSpPr/>
          <p:nvPr/>
        </p:nvGrpSpPr>
        <p:grpSpPr>
          <a:xfrm>
            <a:off x="10982251" y="2752591"/>
            <a:ext cx="792744" cy="1135075"/>
            <a:chOff x="7091792" y="3224506"/>
            <a:chExt cx="1957290" cy="280250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47EB07B-D336-408A-BE48-351139010D51}"/>
                </a:ext>
              </a:extLst>
            </p:cNvPr>
            <p:cNvSpPr/>
            <p:nvPr/>
          </p:nvSpPr>
          <p:spPr>
            <a:xfrm>
              <a:off x="7091792" y="3224506"/>
              <a:ext cx="1830183" cy="1852644"/>
            </a:xfrm>
            <a:prstGeom prst="roundRect">
              <a:avLst/>
            </a:prstGeom>
            <a:solidFill>
              <a:srgbClr val="D6D6F2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2612310-A0B2-46B5-93C5-0EF892C87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33339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51730" t="11111" b="62367"/>
            <a:stretch/>
          </p:blipFill>
          <p:spPr>
            <a:xfrm rot="232721">
              <a:off x="7401249" y="3309562"/>
              <a:ext cx="1307791" cy="146807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F40BA2-3A96-4FF9-AD5F-D03994CF558B}"/>
                </a:ext>
              </a:extLst>
            </p:cNvPr>
            <p:cNvSpPr txBox="1"/>
            <p:nvPr/>
          </p:nvSpPr>
          <p:spPr>
            <a:xfrm>
              <a:off x="7112915" y="5267110"/>
              <a:ext cx="1936167" cy="759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5"/>
                  </a:solidFill>
                  <a:latin typeface="Monotype Corsiva" panose="03010101010201010101" pitchFamily="66" charset="0"/>
                </a:rPr>
                <a:t>The Drop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B096B6-26DB-4C25-A4F1-E9A43CA4A22A}"/>
              </a:ext>
            </a:extLst>
          </p:cNvPr>
          <p:cNvGrpSpPr/>
          <p:nvPr/>
        </p:nvGrpSpPr>
        <p:grpSpPr>
          <a:xfrm>
            <a:off x="10990776" y="3950615"/>
            <a:ext cx="743639" cy="1135075"/>
            <a:chOff x="9048799" y="3224506"/>
            <a:chExt cx="1836050" cy="28025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8B39F3B-F974-4DF3-8B1F-B05D3D756C0E}"/>
                </a:ext>
              </a:extLst>
            </p:cNvPr>
            <p:cNvSpPr/>
            <p:nvPr/>
          </p:nvSpPr>
          <p:spPr>
            <a:xfrm>
              <a:off x="9048799" y="3224506"/>
              <a:ext cx="1830183" cy="1852644"/>
            </a:xfrm>
            <a:prstGeom prst="roundRect">
              <a:avLst/>
            </a:prstGeom>
            <a:solidFill>
              <a:srgbClr val="D6D6F2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0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AD1C0D6-7DF7-410D-BB69-9C129561E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33339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62069" t="41063" r="6289" b="34299"/>
            <a:stretch/>
          </p:blipFill>
          <p:spPr>
            <a:xfrm>
              <a:off x="9573133" y="3534586"/>
              <a:ext cx="798236" cy="117161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BE620E-78AC-4CB5-85A3-875EBB8808D8}"/>
                </a:ext>
              </a:extLst>
            </p:cNvPr>
            <p:cNvSpPr txBox="1"/>
            <p:nvPr/>
          </p:nvSpPr>
          <p:spPr>
            <a:xfrm>
              <a:off x="9142616" y="5267110"/>
              <a:ext cx="1742233" cy="759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5"/>
                  </a:solidFill>
                  <a:latin typeface="Monotype Corsiva" panose="03010101010201010101" pitchFamily="66" charset="0"/>
                </a:rPr>
                <a:t>The Key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87D229D-1C87-4BBD-87E0-65CFC295E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589" y="3685731"/>
            <a:ext cx="4311676" cy="2498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D009EB-A426-4028-820E-174E35F32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210" y="3695633"/>
            <a:ext cx="3609773" cy="21005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B3E8469-077A-49DE-9B3B-94AA587A7D4B}"/>
              </a:ext>
            </a:extLst>
          </p:cNvPr>
          <p:cNvSpPr txBox="1"/>
          <p:nvPr/>
        </p:nvSpPr>
        <p:spPr>
          <a:xfrm>
            <a:off x="2379392" y="164963"/>
            <a:ext cx="80472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Garamond" panose="02020404030301010803" pitchFamily="18" charset="0"/>
              </a:rPr>
              <a:t>Studlees</a:t>
            </a:r>
            <a:r>
              <a:rPr lang="en-US" sz="3200" b="1" dirty="0">
                <a:latin typeface="Garamond" panose="02020404030301010803" pitchFamily="18" charset="0"/>
              </a:rPr>
              <a:t> Charm Lockers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New jewelry adapters that secure earrings, pendants, and other charms to hair and fabric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Easy-to-use components that work together or separately to showcase multiple sets or a single charm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Reusable and makes existing jewelry collections multifunctional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Items can branded and sold with new jewelry to make them transformable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Elevates a jewelry collection above the shoulders for video calls or selfies</a:t>
            </a:r>
          </a:p>
          <a:p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FBA025A-F9D3-4667-B83E-1465C3FA3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7283" y="5327500"/>
            <a:ext cx="2187633" cy="61075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DD8C1AA-9AA3-47D8-944F-84A877C83C29}"/>
              </a:ext>
            </a:extLst>
          </p:cNvPr>
          <p:cNvSpPr txBox="1"/>
          <p:nvPr/>
        </p:nvSpPr>
        <p:spPr>
          <a:xfrm>
            <a:off x="5261294" y="6175166"/>
            <a:ext cx="6534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Monotype Corsiva" panose="03010101010201010101" pitchFamily="66" charset="0"/>
              </a:rPr>
              <a:t>…wear your jewelry anywhere!</a:t>
            </a:r>
          </a:p>
          <a:p>
            <a:pPr algn="ctr"/>
            <a:endParaRPr lang="en-US" sz="1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25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4954731-8A70-4E7B-ACD4-70F39231A189}"/>
              </a:ext>
            </a:extLst>
          </p:cNvPr>
          <p:cNvSpPr txBox="1"/>
          <p:nvPr/>
        </p:nvSpPr>
        <p:spPr>
          <a:xfrm>
            <a:off x="8420673" y="157125"/>
            <a:ext cx="62020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Monotype Corsiva" panose="03010101010201010101" pitchFamily="66" charset="0"/>
              </a:rPr>
              <a:t>Inventor/Owner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554701-2A43-4F42-A8C5-64F80D733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752" y="5545476"/>
            <a:ext cx="3289449" cy="918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58206B-FD57-4E37-B46E-1B05F771C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4" t="37604" r="18427" b="5747"/>
          <a:stretch/>
        </p:blipFill>
        <p:spPr>
          <a:xfrm>
            <a:off x="1613047" y="3923853"/>
            <a:ext cx="5732978" cy="243578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1BCCD02-A0D7-4C41-BBA1-DFE275179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643" y="1054417"/>
            <a:ext cx="2857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5F1FE4E-3271-4C68-9C05-D6458229C6B1}"/>
              </a:ext>
            </a:extLst>
          </p:cNvPr>
          <p:cNvSpPr txBox="1"/>
          <p:nvPr/>
        </p:nvSpPr>
        <p:spPr>
          <a:xfrm>
            <a:off x="443264" y="402451"/>
            <a:ext cx="790681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E6C936"/>
                </a:solidFill>
                <a:latin typeface="Garamond" panose="02020404030301010803" pitchFamily="18" charset="0"/>
              </a:rPr>
              <a:t>Innovations Program Manager </a:t>
            </a:r>
          </a:p>
          <a:p>
            <a:endParaRPr lang="en-US" sz="1600" dirty="0">
              <a:latin typeface="Garamond" panose="02020404030301010803" pitchFamily="18" charset="0"/>
            </a:endParaRPr>
          </a:p>
          <a:p>
            <a:r>
              <a:rPr lang="en-US" sz="1600" dirty="0">
                <a:latin typeface="Garamond" panose="02020404030301010803" pitchFamily="18" charset="0"/>
              </a:rPr>
              <a:t>Throughout her career, Dylan has worked with all levels of management to produce world-class technology solutions using cutting-edge technologies.  A senior manager with a history of driving results out of chaos and leading by example, Dylan has won awards and honors for her work in the IT industry.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Over 25 years of experience managing customer-centric requirements and innovative development teams to deliver digital commerce and business-critical applications.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Led multiple cross-functional teams with hundreds of stakeholders with budgets of over $20 million annually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Focus has been on innovative experiences and strategic foundational implementations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Employers and client list includes small businesses, Fortune 500 companies, government agencies, non-profits, and entrepreneurships.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C47BF0-A4DD-434E-BE9D-3AC3579A8736}"/>
              </a:ext>
            </a:extLst>
          </p:cNvPr>
          <p:cNvSpPr txBox="1"/>
          <p:nvPr/>
        </p:nvSpPr>
        <p:spPr>
          <a:xfrm>
            <a:off x="9543837" y="4626292"/>
            <a:ext cx="2415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Dylan Rodrigues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B5FE62-F6FE-4DE5-824B-34B18D2FBE7F}"/>
              </a:ext>
            </a:extLst>
          </p:cNvPr>
          <p:cNvSpPr txBox="1"/>
          <p:nvPr/>
        </p:nvSpPr>
        <p:spPr>
          <a:xfrm>
            <a:off x="-875733" y="6464717"/>
            <a:ext cx="6719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© 2022 </a:t>
            </a:r>
            <a:r>
              <a:rPr lang="en-US" sz="1600" b="1" dirty="0" err="1">
                <a:solidFill>
                  <a:srgbClr val="ABABE3"/>
                </a:solidFill>
                <a:latin typeface="Garamond" panose="02020404030301010803" pitchFamily="18" charset="0"/>
              </a:rPr>
              <a:t>Studlees</a:t>
            </a:r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  – All Rights Reserved. Patent Pending</a:t>
            </a:r>
          </a:p>
        </p:txBody>
      </p:sp>
    </p:spTree>
    <p:extLst>
      <p:ext uri="{BB962C8B-B14F-4D97-AF65-F5344CB8AC3E}">
        <p14:creationId xmlns:p14="http://schemas.microsoft.com/office/powerpoint/2010/main" val="2649427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4954731-8A70-4E7B-ACD4-70F39231A189}"/>
              </a:ext>
            </a:extLst>
          </p:cNvPr>
          <p:cNvSpPr txBox="1"/>
          <p:nvPr/>
        </p:nvSpPr>
        <p:spPr>
          <a:xfrm>
            <a:off x="6108110" y="157125"/>
            <a:ext cx="85145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Monotype Corsiva" panose="03010101010201010101" pitchFamily="66" charset="0"/>
              </a:rPr>
              <a:t>The Anchor – Ways to Wear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554701-2A43-4F42-A8C5-64F80D733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734" y="6311718"/>
            <a:ext cx="1256223" cy="350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CB585B-D1C1-4BB0-9E13-168B5D22D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15" y="1884203"/>
            <a:ext cx="2855845" cy="2855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D40427-129F-4C7C-987C-9E2E277F5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44" y="1119903"/>
            <a:ext cx="2903570" cy="29035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525C76-A2F4-466E-9562-16CB2F1F7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33" y="4748429"/>
            <a:ext cx="1737506" cy="1738649"/>
          </a:xfrm>
          <a:prstGeom prst="rect">
            <a:avLst/>
          </a:prstGeom>
          <a:ln w="38100">
            <a:solidFill>
              <a:srgbClr val="E6C936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441C86-A838-4D4B-B6A2-6FF5B5BA79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t="9447" r="17311" b="24290"/>
          <a:stretch/>
        </p:blipFill>
        <p:spPr>
          <a:xfrm>
            <a:off x="8719717" y="4683577"/>
            <a:ext cx="1739561" cy="1738649"/>
          </a:xfrm>
          <a:prstGeom prst="rect">
            <a:avLst/>
          </a:prstGeom>
          <a:ln w="38100">
            <a:solidFill>
              <a:srgbClr val="E6C936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AA37F3-D8CB-474C-B81D-7A4E65C40C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789" y="1809188"/>
            <a:ext cx="2683661" cy="26836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B9007C-1457-4CAD-A623-8C7AA4E25B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2842" r="594" b="8775"/>
          <a:stretch/>
        </p:blipFill>
        <p:spPr>
          <a:xfrm>
            <a:off x="6605700" y="4401724"/>
            <a:ext cx="2114017" cy="2112910"/>
          </a:xfrm>
          <a:prstGeom prst="rect">
            <a:avLst/>
          </a:prstGeom>
          <a:ln w="38100">
            <a:solidFill>
              <a:srgbClr val="E6C936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AAC46D-F04C-4061-B473-E5CAE209DA9E}"/>
              </a:ext>
            </a:extLst>
          </p:cNvPr>
          <p:cNvSpPr txBox="1"/>
          <p:nvPr/>
        </p:nvSpPr>
        <p:spPr>
          <a:xfrm>
            <a:off x="126254" y="167450"/>
            <a:ext cx="5981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Works with all types of earrings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Dual use as platform and anchor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Can be imprinted with logo for branding opportunities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0F6C99-7902-4F87-850A-6778098B83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45" y="3152949"/>
            <a:ext cx="2825234" cy="2825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6D50B8-6AF7-4CA3-B5D7-5A7169A14FA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293" r="35661"/>
          <a:stretch/>
        </p:blipFill>
        <p:spPr>
          <a:xfrm>
            <a:off x="563936" y="1313612"/>
            <a:ext cx="2757212" cy="2311340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E6C936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381A0C-B6B6-4DD4-8E96-F49A993994EE}"/>
              </a:ext>
            </a:extLst>
          </p:cNvPr>
          <p:cNvSpPr txBox="1"/>
          <p:nvPr/>
        </p:nvSpPr>
        <p:spPr>
          <a:xfrm>
            <a:off x="-875733" y="6464717"/>
            <a:ext cx="6719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© 2022 </a:t>
            </a:r>
            <a:r>
              <a:rPr lang="en-US" sz="1600" b="1" dirty="0" err="1">
                <a:solidFill>
                  <a:srgbClr val="ABABE3"/>
                </a:solidFill>
                <a:latin typeface="Garamond" panose="02020404030301010803" pitchFamily="18" charset="0"/>
              </a:rPr>
              <a:t>Studlees</a:t>
            </a:r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  – All Rights Reserved. Patent Pending</a:t>
            </a:r>
          </a:p>
        </p:txBody>
      </p:sp>
    </p:spTree>
    <p:extLst>
      <p:ext uri="{BB962C8B-B14F-4D97-AF65-F5344CB8AC3E}">
        <p14:creationId xmlns:p14="http://schemas.microsoft.com/office/powerpoint/2010/main" val="4249707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4954731-8A70-4E7B-ACD4-70F39231A189}"/>
              </a:ext>
            </a:extLst>
          </p:cNvPr>
          <p:cNvSpPr txBox="1"/>
          <p:nvPr/>
        </p:nvSpPr>
        <p:spPr>
          <a:xfrm>
            <a:off x="5802846" y="332817"/>
            <a:ext cx="101760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Monotype Corsiva" panose="03010101010201010101" pitchFamily="66" charset="0"/>
              </a:rPr>
              <a:t>The Key – Ways to Wear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683AD3-8766-4718-A855-7B76338FF841}"/>
              </a:ext>
            </a:extLst>
          </p:cNvPr>
          <p:cNvSpPr txBox="1"/>
          <p:nvPr/>
        </p:nvSpPr>
        <p:spPr>
          <a:xfrm>
            <a:off x="5083993" y="5166555"/>
            <a:ext cx="4405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33399"/>
                </a:solidFill>
                <a:latin typeface="Garamond" panose="02020404030301010803" pitchFamily="18" charset="0"/>
              </a:rPr>
              <a:t>Use with The Key for Pendants and Charms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C18D1-E076-403B-890C-56CBCFD58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03" y="932133"/>
            <a:ext cx="5432883" cy="26231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DBA04C3-4E35-4226-9826-33657AC88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340" y="2122445"/>
            <a:ext cx="2743200" cy="2743200"/>
          </a:xfrm>
          <a:prstGeom prst="roundRect">
            <a:avLst/>
          </a:prstGeom>
          <a:ln>
            <a:solidFill>
              <a:schemeClr val="accent5"/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8BAE85C-DF03-4D72-A2E4-337D511C3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877" y="3555262"/>
            <a:ext cx="2743200" cy="2743200"/>
          </a:xfrm>
          <a:prstGeom prst="roundRect">
            <a:avLst/>
          </a:prstGeom>
          <a:ln>
            <a:solidFill>
              <a:schemeClr val="accent5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E39E5BF-78E7-47B9-A281-F846F893C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487" y="3208155"/>
            <a:ext cx="2745432" cy="2743200"/>
          </a:xfrm>
          <a:prstGeom prst="roundRect">
            <a:avLst/>
          </a:prstGeom>
          <a:ln>
            <a:solidFill>
              <a:schemeClr val="accent5"/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18243E6-21BB-4CDD-8291-F7A193B6C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9012" y="1363008"/>
            <a:ext cx="2743200" cy="2743200"/>
          </a:xfrm>
          <a:prstGeom prst="roundRect">
            <a:avLst/>
          </a:prstGeom>
          <a:ln>
            <a:solidFill>
              <a:schemeClr val="accent5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EB9C3E-6049-4E32-A954-6223CBB65F38}"/>
              </a:ext>
            </a:extLst>
          </p:cNvPr>
          <p:cNvSpPr txBox="1"/>
          <p:nvPr/>
        </p:nvSpPr>
        <p:spPr>
          <a:xfrm>
            <a:off x="6867355" y="5028025"/>
            <a:ext cx="49818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An Adapter for Pendants, Charms and Beads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Connects with other Charm Lockers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Use with Pandora® Charms and European Beads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C1ADEA0C-1D43-42E7-9406-E6357416B1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3734" y="6311718"/>
            <a:ext cx="1256223" cy="35071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287BE64B-9C1B-4B63-8CE1-BF31EBECC0E3}"/>
              </a:ext>
            </a:extLst>
          </p:cNvPr>
          <p:cNvSpPr txBox="1"/>
          <p:nvPr/>
        </p:nvSpPr>
        <p:spPr>
          <a:xfrm>
            <a:off x="-875733" y="6464717"/>
            <a:ext cx="6719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© 2022 </a:t>
            </a:r>
            <a:r>
              <a:rPr lang="en-US" sz="1600" b="1" dirty="0" err="1">
                <a:solidFill>
                  <a:srgbClr val="ABABE3"/>
                </a:solidFill>
                <a:latin typeface="Garamond" panose="02020404030301010803" pitchFamily="18" charset="0"/>
              </a:rPr>
              <a:t>Studlees</a:t>
            </a:r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  – All Rights Reserved. Patent Pending</a:t>
            </a:r>
          </a:p>
        </p:txBody>
      </p:sp>
    </p:spTree>
    <p:extLst>
      <p:ext uri="{BB962C8B-B14F-4D97-AF65-F5344CB8AC3E}">
        <p14:creationId xmlns:p14="http://schemas.microsoft.com/office/powerpoint/2010/main" val="178697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4954731-8A70-4E7B-ACD4-70F39231A189}"/>
              </a:ext>
            </a:extLst>
          </p:cNvPr>
          <p:cNvSpPr txBox="1"/>
          <p:nvPr/>
        </p:nvSpPr>
        <p:spPr>
          <a:xfrm>
            <a:off x="5145300" y="330197"/>
            <a:ext cx="101760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Monotype Corsiva" panose="03010101010201010101" pitchFamily="66" charset="0"/>
              </a:rPr>
              <a:t>The Drop – Ways to Wear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683AD3-8766-4718-A855-7B76338FF841}"/>
              </a:ext>
            </a:extLst>
          </p:cNvPr>
          <p:cNvSpPr txBox="1"/>
          <p:nvPr/>
        </p:nvSpPr>
        <p:spPr>
          <a:xfrm>
            <a:off x="4801453" y="5457656"/>
            <a:ext cx="4405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33399"/>
                </a:solidFill>
                <a:latin typeface="Garamond" panose="02020404030301010803" pitchFamily="18" charset="0"/>
              </a:rPr>
              <a:t>Use with The Key for Pendants and Charms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C0B8C-1C8C-486E-9C66-4D5A577E9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24" y="494584"/>
            <a:ext cx="4611856" cy="1786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097067-255C-4A1E-A337-8CA2DA5AF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859" y="1983589"/>
            <a:ext cx="9284282" cy="44653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C1A754-2B61-4508-981D-DB5AF3837764}"/>
              </a:ext>
            </a:extLst>
          </p:cNvPr>
          <p:cNvSpPr txBox="1"/>
          <p:nvPr/>
        </p:nvSpPr>
        <p:spPr>
          <a:xfrm>
            <a:off x="6392912" y="1237745"/>
            <a:ext cx="5799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Combined Anchor and Float Adapter for Hair Accessories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Connects with other Charm Lockers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Many finishes and several sizes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3F303A-A9B3-4033-878D-CDA5DE392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734" y="6311718"/>
            <a:ext cx="1256223" cy="3507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22EBAE-0670-439F-8389-86ADD0B15AD3}"/>
              </a:ext>
            </a:extLst>
          </p:cNvPr>
          <p:cNvSpPr txBox="1"/>
          <p:nvPr/>
        </p:nvSpPr>
        <p:spPr>
          <a:xfrm>
            <a:off x="-875733" y="6464717"/>
            <a:ext cx="6719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© 2022 </a:t>
            </a:r>
            <a:r>
              <a:rPr lang="en-US" sz="1600" b="1" dirty="0" err="1">
                <a:solidFill>
                  <a:srgbClr val="ABABE3"/>
                </a:solidFill>
                <a:latin typeface="Garamond" panose="02020404030301010803" pitchFamily="18" charset="0"/>
              </a:rPr>
              <a:t>Studlees</a:t>
            </a:r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  – All Rights Reserved. Patent Pending</a:t>
            </a:r>
          </a:p>
        </p:txBody>
      </p:sp>
    </p:spTree>
    <p:extLst>
      <p:ext uri="{BB962C8B-B14F-4D97-AF65-F5344CB8AC3E}">
        <p14:creationId xmlns:p14="http://schemas.microsoft.com/office/powerpoint/2010/main" val="3845100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4954731-8A70-4E7B-ACD4-70F39231A189}"/>
              </a:ext>
            </a:extLst>
          </p:cNvPr>
          <p:cNvSpPr txBox="1"/>
          <p:nvPr/>
        </p:nvSpPr>
        <p:spPr>
          <a:xfrm>
            <a:off x="5145300" y="330197"/>
            <a:ext cx="101760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Monotype Corsiva" panose="03010101010201010101" pitchFamily="66" charset="0"/>
              </a:rPr>
              <a:t>The Float – Ways to Wear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683AD3-8766-4718-A855-7B76338FF841}"/>
              </a:ext>
            </a:extLst>
          </p:cNvPr>
          <p:cNvSpPr txBox="1"/>
          <p:nvPr/>
        </p:nvSpPr>
        <p:spPr>
          <a:xfrm>
            <a:off x="5258653" y="5577521"/>
            <a:ext cx="4405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33399"/>
                </a:solidFill>
                <a:latin typeface="Garamond" panose="02020404030301010803" pitchFamily="18" charset="0"/>
              </a:rPr>
              <a:t>Use with The Key for Pendants and Charms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2644E8-728F-41C7-9C17-95076C360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06" y="1034216"/>
            <a:ext cx="4326820" cy="20018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F002FE-9278-46D1-A714-4AD5392FE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546" y="1427268"/>
            <a:ext cx="7485248" cy="44380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0D5701-41E9-4F99-806F-9C0C17391051}"/>
              </a:ext>
            </a:extLst>
          </p:cNvPr>
          <p:cNvSpPr txBox="1"/>
          <p:nvPr/>
        </p:nvSpPr>
        <p:spPr>
          <a:xfrm>
            <a:off x="128218" y="3821892"/>
            <a:ext cx="4405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Lifts Charms Away from Hair and Fabric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Connects with other Charm Lockers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Enhances Smaller Charms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25058E-AB50-418E-A04F-9DBC78C3E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734" y="6311718"/>
            <a:ext cx="1256223" cy="3507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9A1D4F-9670-4026-B84D-EC8746DD9C79}"/>
              </a:ext>
            </a:extLst>
          </p:cNvPr>
          <p:cNvSpPr txBox="1"/>
          <p:nvPr/>
        </p:nvSpPr>
        <p:spPr>
          <a:xfrm>
            <a:off x="-875733" y="6464717"/>
            <a:ext cx="6719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© 2022 </a:t>
            </a:r>
            <a:r>
              <a:rPr lang="en-US" sz="1600" b="1" dirty="0" err="1">
                <a:solidFill>
                  <a:srgbClr val="ABABE3"/>
                </a:solidFill>
                <a:latin typeface="Garamond" panose="02020404030301010803" pitchFamily="18" charset="0"/>
              </a:rPr>
              <a:t>Studlees</a:t>
            </a:r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  – All Rights Reserved. Patent Pending</a:t>
            </a:r>
          </a:p>
        </p:txBody>
      </p:sp>
    </p:spTree>
    <p:extLst>
      <p:ext uri="{BB962C8B-B14F-4D97-AF65-F5344CB8AC3E}">
        <p14:creationId xmlns:p14="http://schemas.microsoft.com/office/powerpoint/2010/main" val="3945076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4954731-8A70-4E7B-ACD4-70F39231A189}"/>
              </a:ext>
            </a:extLst>
          </p:cNvPr>
          <p:cNvSpPr txBox="1"/>
          <p:nvPr/>
        </p:nvSpPr>
        <p:spPr>
          <a:xfrm>
            <a:off x="4817309" y="351832"/>
            <a:ext cx="101760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Monotype Corsiva" panose="03010101010201010101" pitchFamily="66" charset="0"/>
              </a:rPr>
              <a:t>The Strand – Ways to Wear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683AD3-8766-4718-A855-7B76338FF841}"/>
              </a:ext>
            </a:extLst>
          </p:cNvPr>
          <p:cNvSpPr txBox="1"/>
          <p:nvPr/>
        </p:nvSpPr>
        <p:spPr>
          <a:xfrm>
            <a:off x="5258653" y="5577521"/>
            <a:ext cx="4405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33399"/>
                </a:solidFill>
                <a:latin typeface="Garamond" panose="02020404030301010803" pitchFamily="18" charset="0"/>
              </a:rPr>
              <a:t>Use with The Key for Pendants and Charms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DE794-D9B9-422D-885F-03767E9EA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39" y="351832"/>
            <a:ext cx="3284984" cy="2355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42D888-392F-4086-BC79-7162E2047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495" y="1723639"/>
            <a:ext cx="8091947" cy="4488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76A50E-3A34-4262-8CA3-56B4EA755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734" y="6311718"/>
            <a:ext cx="1256223" cy="3507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B43843-B925-4460-A70C-30CF37F226A9}"/>
              </a:ext>
            </a:extLst>
          </p:cNvPr>
          <p:cNvSpPr txBox="1"/>
          <p:nvPr/>
        </p:nvSpPr>
        <p:spPr>
          <a:xfrm>
            <a:off x="-875733" y="6464717"/>
            <a:ext cx="6719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© 2022 </a:t>
            </a:r>
            <a:r>
              <a:rPr lang="en-US" sz="1600" b="1" dirty="0" err="1">
                <a:solidFill>
                  <a:srgbClr val="ABABE3"/>
                </a:solidFill>
                <a:latin typeface="Garamond" panose="02020404030301010803" pitchFamily="18" charset="0"/>
              </a:rPr>
              <a:t>Studlees</a:t>
            </a:r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  – All Rights Reserved. Patent Pending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342E6A-D0D4-4566-AE40-E566236EDF3F}"/>
              </a:ext>
            </a:extLst>
          </p:cNvPr>
          <p:cNvSpPr txBox="1"/>
          <p:nvPr/>
        </p:nvSpPr>
        <p:spPr>
          <a:xfrm>
            <a:off x="281355" y="5115856"/>
            <a:ext cx="4405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Anchors charms in bound hair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Connects with other Charm Lockers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Sizes to support different hair types</a:t>
            </a:r>
          </a:p>
        </p:txBody>
      </p:sp>
    </p:spTree>
    <p:extLst>
      <p:ext uri="{BB962C8B-B14F-4D97-AF65-F5344CB8AC3E}">
        <p14:creationId xmlns:p14="http://schemas.microsoft.com/office/powerpoint/2010/main" val="2091136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4954731-8A70-4E7B-ACD4-70F39231A189}"/>
              </a:ext>
            </a:extLst>
          </p:cNvPr>
          <p:cNvSpPr txBox="1"/>
          <p:nvPr/>
        </p:nvSpPr>
        <p:spPr>
          <a:xfrm>
            <a:off x="8358808" y="330197"/>
            <a:ext cx="69625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Monotype Corsiva" panose="03010101010201010101" pitchFamily="66" charset="0"/>
              </a:rPr>
              <a:t>Current State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79FD66-145A-41E7-AA90-97E3A08F16C6}"/>
              </a:ext>
            </a:extLst>
          </p:cNvPr>
          <p:cNvSpPr txBox="1"/>
          <p:nvPr/>
        </p:nvSpPr>
        <p:spPr>
          <a:xfrm>
            <a:off x="373271" y="370923"/>
            <a:ext cx="9757048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aramond" panose="02020404030301010803" pitchFamily="18" charset="0"/>
              </a:rPr>
              <a:t>Patent Pending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aramond" panose="02020404030301010803" pitchFamily="18" charset="0"/>
              </a:rPr>
              <a:t>Trademarks Pending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aramond" panose="02020404030301010803" pitchFamily="18" charset="0"/>
              </a:rPr>
              <a:t>Initial Branding and Packaging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aramond" panose="02020404030301010803" pitchFamily="18" charset="0"/>
              </a:rPr>
              <a:t>Available on Amazon Prime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aramond" panose="02020404030301010803" pitchFamily="18" charset="0"/>
              </a:rPr>
              <a:t>Website Up and Google Ready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aramond" panose="02020404030301010803" pitchFamily="18" charset="0"/>
              </a:rPr>
              <a:t>Samples and Products are Packaged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aramond" panose="02020404030301010803" pitchFamily="18" charset="0"/>
              </a:rPr>
              <a:t>Soft Launch – No Marketing/Press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37487-F4DB-42AE-829A-7F4EF1F8B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734" y="6311718"/>
            <a:ext cx="1256223" cy="350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63485D-8B85-4B54-92DB-C77310DB0AB2}"/>
              </a:ext>
            </a:extLst>
          </p:cNvPr>
          <p:cNvSpPr txBox="1"/>
          <p:nvPr/>
        </p:nvSpPr>
        <p:spPr>
          <a:xfrm>
            <a:off x="-875733" y="6464717"/>
            <a:ext cx="6719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© 2022 </a:t>
            </a:r>
            <a:r>
              <a:rPr lang="en-US" sz="1600" b="1" dirty="0" err="1">
                <a:solidFill>
                  <a:srgbClr val="ABABE3"/>
                </a:solidFill>
                <a:latin typeface="Garamond" panose="02020404030301010803" pitchFamily="18" charset="0"/>
              </a:rPr>
              <a:t>Studlees</a:t>
            </a:r>
            <a:r>
              <a:rPr lang="en-US" sz="1600" b="1" dirty="0">
                <a:solidFill>
                  <a:srgbClr val="ABABE3"/>
                </a:solidFill>
                <a:latin typeface="Garamond" panose="02020404030301010803" pitchFamily="18" charset="0"/>
              </a:rPr>
              <a:t>  – All Rights Reserved. Patent Pending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863D12-BCC3-4603-B862-9FAD90ABA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8" t="37669" r="29924" b="5453"/>
          <a:stretch/>
        </p:blipFill>
        <p:spPr>
          <a:xfrm rot="5400000">
            <a:off x="7126216" y="1583526"/>
            <a:ext cx="3644445" cy="3041854"/>
          </a:xfrm>
          <a:prstGeom prst="rect">
            <a:avLst/>
          </a:prstGeom>
          <a:ln w="38100">
            <a:solidFill>
              <a:srgbClr val="E6C936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18DD1-3F3C-451B-ACFD-2167C6CF7C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145"/>
          <a:stretch/>
        </p:blipFill>
        <p:spPr>
          <a:xfrm>
            <a:off x="4942004" y="3862031"/>
            <a:ext cx="4239942" cy="2625046"/>
          </a:xfrm>
          <a:prstGeom prst="rect">
            <a:avLst/>
          </a:prstGeom>
          <a:ln w="38100">
            <a:solidFill>
              <a:srgbClr val="E6C936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CAF369-E094-4F68-A5B8-AAA85353EA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94" t="12285" r="52065" b="29588"/>
          <a:stretch/>
        </p:blipFill>
        <p:spPr>
          <a:xfrm>
            <a:off x="5889320" y="1107519"/>
            <a:ext cx="2345311" cy="2784296"/>
          </a:xfrm>
          <a:prstGeom prst="rect">
            <a:avLst/>
          </a:prstGeom>
          <a:ln w="38100">
            <a:solidFill>
              <a:srgbClr val="E6C936"/>
            </a:solidFill>
          </a:ln>
        </p:spPr>
      </p:pic>
    </p:spTree>
    <p:extLst>
      <p:ext uri="{BB962C8B-B14F-4D97-AF65-F5344CB8AC3E}">
        <p14:creationId xmlns:p14="http://schemas.microsoft.com/office/powerpoint/2010/main" val="41169917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1453</TotalTime>
  <Words>637</Words>
  <Application>Microsoft Office PowerPoint</Application>
  <PresentationFormat>Widescreen</PresentationFormat>
  <Paragraphs>86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Garamond</vt:lpstr>
      <vt:lpstr>Monotype Corsiva</vt:lpstr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Dylan Rodrigues</dc:creator>
  <cp:lastModifiedBy>Dylan Rodrigues</cp:lastModifiedBy>
  <cp:revision>12</cp:revision>
  <dcterms:created xsi:type="dcterms:W3CDTF">2022-02-25T01:53:27Z</dcterms:created>
  <dcterms:modified xsi:type="dcterms:W3CDTF">2022-05-10T23:53:01Z</dcterms:modified>
</cp:coreProperties>
</file>